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65" r:id="rId4"/>
    <p:sldId id="259" r:id="rId5"/>
    <p:sldId id="278" r:id="rId6"/>
    <p:sldId id="279" r:id="rId7"/>
    <p:sldId id="280" r:id="rId8"/>
    <p:sldId id="284" r:id="rId9"/>
    <p:sldId id="281" r:id="rId10"/>
    <p:sldId id="285" r:id="rId11"/>
    <p:sldId id="283" r:id="rId12"/>
    <p:sldId id="287" r:id="rId13"/>
    <p:sldId id="286" r:id="rId14"/>
    <p:sldId id="293" r:id="rId15"/>
    <p:sldId id="288" r:id="rId16"/>
    <p:sldId id="289" r:id="rId17"/>
    <p:sldId id="290" r:id="rId18"/>
    <p:sldId id="291" r:id="rId19"/>
    <p:sldId id="292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A902-F81F-44AE-8A30-F80F9FE34F87}" type="datetimeFigureOut">
              <a:rPr lang="nl-NL" smtClean="0"/>
              <a:pPr/>
              <a:t>11-1-2012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78BA-371E-4DE1-8237-5657816B527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A902-F81F-44AE-8A30-F80F9FE34F87}" type="datetimeFigureOut">
              <a:rPr lang="nl-NL" smtClean="0"/>
              <a:pPr/>
              <a:t>11-1-2012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78BA-371E-4DE1-8237-5657816B527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A902-F81F-44AE-8A30-F80F9FE34F87}" type="datetimeFigureOut">
              <a:rPr lang="nl-NL" smtClean="0"/>
              <a:pPr/>
              <a:t>11-1-2012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78BA-371E-4DE1-8237-5657816B527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A902-F81F-44AE-8A30-F80F9FE34F87}" type="datetimeFigureOut">
              <a:rPr lang="nl-NL" smtClean="0"/>
              <a:pPr/>
              <a:t>11-1-2012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78BA-371E-4DE1-8237-5657816B527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A902-F81F-44AE-8A30-F80F9FE34F87}" type="datetimeFigureOut">
              <a:rPr lang="nl-NL" smtClean="0"/>
              <a:pPr/>
              <a:t>11-1-2012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78BA-371E-4DE1-8237-5657816B527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A902-F81F-44AE-8A30-F80F9FE34F87}" type="datetimeFigureOut">
              <a:rPr lang="nl-NL" smtClean="0"/>
              <a:pPr/>
              <a:t>11-1-2012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78BA-371E-4DE1-8237-5657816B527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A902-F81F-44AE-8A30-F80F9FE34F87}" type="datetimeFigureOut">
              <a:rPr lang="nl-NL" smtClean="0"/>
              <a:pPr/>
              <a:t>11-1-2012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78BA-371E-4DE1-8237-5657816B527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A902-F81F-44AE-8A30-F80F9FE34F87}" type="datetimeFigureOut">
              <a:rPr lang="nl-NL" smtClean="0"/>
              <a:pPr/>
              <a:t>11-1-2012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78BA-371E-4DE1-8237-5657816B527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A902-F81F-44AE-8A30-F80F9FE34F87}" type="datetimeFigureOut">
              <a:rPr lang="nl-NL" smtClean="0"/>
              <a:pPr/>
              <a:t>11-1-2012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78BA-371E-4DE1-8237-5657816B527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A902-F81F-44AE-8A30-F80F9FE34F87}" type="datetimeFigureOut">
              <a:rPr lang="nl-NL" smtClean="0"/>
              <a:pPr/>
              <a:t>11-1-2012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78BA-371E-4DE1-8237-5657816B527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A902-F81F-44AE-8A30-F80F9FE34F87}" type="datetimeFigureOut">
              <a:rPr lang="nl-NL" smtClean="0"/>
              <a:pPr/>
              <a:t>11-1-2012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78BA-371E-4DE1-8237-5657816B527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BA902-F81F-44AE-8A30-F80F9FE34F87}" type="datetimeFigureOut">
              <a:rPr lang="nl-NL" smtClean="0"/>
              <a:pPr/>
              <a:t>11-1-2012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F78BA-371E-4DE1-8237-5657816B527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Autofit/>
          </a:bodyPr>
          <a:lstStyle/>
          <a:p>
            <a:r>
              <a:rPr lang="nl-NL" sz="6000" b="1" dirty="0" smtClean="0">
                <a:solidFill>
                  <a:srgbClr val="FF0000"/>
                </a:solidFill>
              </a:rPr>
              <a:t>Historische overzicht</a:t>
            </a:r>
            <a:br>
              <a:rPr lang="nl-NL" sz="6000" b="1" dirty="0" smtClean="0">
                <a:solidFill>
                  <a:srgbClr val="FF0000"/>
                </a:solidFill>
              </a:rPr>
            </a:br>
            <a:r>
              <a:rPr lang="nl-NL" sz="6000" b="1" dirty="0" smtClean="0">
                <a:solidFill>
                  <a:srgbClr val="FF0000"/>
                </a:solidFill>
              </a:rPr>
              <a:t>Bataafse Revolutie</a:t>
            </a:r>
            <a:endParaRPr lang="nl-NL" sz="6000" b="1" dirty="0">
              <a:solidFill>
                <a:srgbClr val="FF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2276872"/>
            <a:ext cx="7992888" cy="1752600"/>
          </a:xfrm>
        </p:spPr>
        <p:txBody>
          <a:bodyPr/>
          <a:lstStyle/>
          <a:p>
            <a:r>
              <a:rPr lang="nl-NL" b="1" i="1" dirty="0" smtClean="0">
                <a:solidFill>
                  <a:srgbClr val="FF0000"/>
                </a:solidFill>
              </a:rPr>
              <a:t>Vrijheid en Gelijkheid in de Nederlanden</a:t>
            </a:r>
          </a:p>
          <a:p>
            <a:endParaRPr lang="nl-NL" b="1" i="1" dirty="0">
              <a:solidFill>
                <a:srgbClr val="FF0000"/>
              </a:solidFill>
            </a:endParaRPr>
          </a:p>
        </p:txBody>
      </p:sp>
      <p:pic>
        <p:nvPicPr>
          <p:cNvPr id="4" name="Afbeelding 3" descr="Scannen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8572" y="2841566"/>
            <a:ext cx="3222797" cy="3824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Lodewijk Napoleon populair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/>
          <a:lstStyle/>
          <a:p>
            <a:r>
              <a:rPr lang="nl-NL" b="1" dirty="0" smtClean="0">
                <a:solidFill>
                  <a:schemeClr val="bg1"/>
                </a:solidFill>
              </a:rPr>
              <a:t>Handel met Engeland “</a:t>
            </a:r>
            <a:r>
              <a:rPr lang="nl-NL" b="1" i="1" dirty="0" smtClean="0">
                <a:solidFill>
                  <a:schemeClr val="bg1"/>
                </a:solidFill>
              </a:rPr>
              <a:t>toegestaan</a:t>
            </a:r>
            <a:r>
              <a:rPr lang="nl-NL" b="1" dirty="0" smtClean="0">
                <a:solidFill>
                  <a:schemeClr val="bg1"/>
                </a:solidFill>
              </a:rPr>
              <a:t>” (smokkel)</a:t>
            </a:r>
          </a:p>
          <a:p>
            <a:r>
              <a:rPr lang="nl-NL" b="1" dirty="0" smtClean="0">
                <a:solidFill>
                  <a:schemeClr val="bg1"/>
                </a:solidFill>
              </a:rPr>
              <a:t>Probeert Nederlands te spreken</a:t>
            </a:r>
          </a:p>
          <a:p>
            <a:r>
              <a:rPr lang="nl-NL" b="1" dirty="0" smtClean="0">
                <a:solidFill>
                  <a:schemeClr val="bg1"/>
                </a:solidFill>
              </a:rPr>
              <a:t>Bezoekt slachtoffers van een nationale ramp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4" name="Afbeelding 3" descr="Konijn van ol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780928"/>
            <a:ext cx="6624736" cy="3742789"/>
          </a:xfrm>
          <a:prstGeom prst="rect">
            <a:avLst/>
          </a:prstGeom>
        </p:spPr>
      </p:pic>
      <p:pic>
        <p:nvPicPr>
          <p:cNvPr id="5" name="Afbeelding 4" descr="kruitra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356992"/>
            <a:ext cx="4023717" cy="3489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1810-1813: Nederland als provincie van het Franse Keizerrijk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1643050"/>
            <a:ext cx="3528392" cy="4806701"/>
          </a:xfrm>
        </p:spPr>
      </p:pic>
      <p:sp>
        <p:nvSpPr>
          <p:cNvPr id="7" name="TextBox 6"/>
          <p:cNvSpPr txBox="1"/>
          <p:nvPr/>
        </p:nvSpPr>
        <p:spPr>
          <a:xfrm>
            <a:off x="4427984" y="1628800"/>
            <a:ext cx="40719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Napoleon wil meer macht als keizer van Frankrijk.</a:t>
            </a:r>
          </a:p>
          <a:p>
            <a:endParaRPr lang="nl-NL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Ontevreden over handel met Engeland</a:t>
            </a:r>
          </a:p>
          <a:p>
            <a:endParaRPr lang="nl-NL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Hij ontslaat zijn broer</a:t>
            </a:r>
          </a:p>
          <a:p>
            <a:endParaRPr lang="nl-NL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Hij maakt een einde aan het Koninkrijk Holland.</a:t>
            </a:r>
          </a:p>
          <a:p>
            <a:endParaRPr lang="nl-NL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Nederland wordt een Franse provincie.</a:t>
            </a:r>
            <a:endParaRPr lang="nl-N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78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Nederlanders ontevreden 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1643050"/>
            <a:ext cx="3528392" cy="4806701"/>
          </a:xfrm>
        </p:spPr>
      </p:pic>
      <p:sp>
        <p:nvSpPr>
          <p:cNvPr id="7" name="TextBox 6"/>
          <p:cNvSpPr txBox="1"/>
          <p:nvPr/>
        </p:nvSpPr>
        <p:spPr>
          <a:xfrm>
            <a:off x="4499992" y="1412776"/>
            <a:ext cx="407196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Frankrijk stuurt de rekening:</a:t>
            </a:r>
          </a:p>
          <a:p>
            <a:endParaRPr lang="nl-NL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miljoen gulden</a:t>
            </a:r>
          </a:p>
          <a:p>
            <a:endParaRPr lang="nl-NL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25.000 soldaten 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kost en inwoning</a:t>
            </a:r>
          </a:p>
          <a:p>
            <a:endParaRPr lang="nl-NL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Bovenop de hoge schuld</a:t>
            </a:r>
          </a:p>
          <a:p>
            <a:endParaRPr lang="nl-NL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Nederlanders moeten verplicht in het Franse leger</a:t>
            </a:r>
          </a:p>
          <a:p>
            <a:endParaRPr lang="nl-NL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Handel met Engeland verboden </a:t>
            </a:r>
            <a:endParaRPr lang="nl-NL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l-NL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l-N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78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23528" y="1052736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 </a:t>
            </a:r>
            <a:r>
              <a:rPr lang="nl-NL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Marjanneke</a:t>
            </a:r>
            <a:r>
              <a:rPr lang="nl-NL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stroop in ‘t </a:t>
            </a:r>
            <a:r>
              <a:rPr lang="nl-NL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kanneke</a:t>
            </a:r>
            <a:r>
              <a:rPr lang="nl-NL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nl-NL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Laat de poppetjes dansen.</a:t>
            </a:r>
          </a:p>
          <a:p>
            <a:endParaRPr lang="nl-NL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Gisteren was er een </a:t>
            </a:r>
            <a:r>
              <a:rPr lang="nl-NL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Pruis</a:t>
            </a:r>
            <a:r>
              <a:rPr lang="nl-NL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‘t land,</a:t>
            </a:r>
          </a:p>
          <a:p>
            <a:r>
              <a:rPr lang="nl-NL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(of: </a:t>
            </a:r>
            <a:r>
              <a:rPr lang="nl-NL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Prins</a:t>
            </a:r>
            <a:r>
              <a:rPr lang="nl-NL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nl-NL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nu die kale </a:t>
            </a:r>
            <a:r>
              <a:rPr lang="nl-NL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Fransen</a:t>
            </a:r>
            <a:r>
              <a:rPr lang="nl-NL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nl-NL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1812-1813: keerpunt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Napoleon wordt verslagen in Europa en verliest de macht</a:t>
            </a:r>
          </a:p>
          <a:p>
            <a:endParaRPr lang="nl-NL" b="1" dirty="0" smtClean="0">
              <a:solidFill>
                <a:schemeClr val="bg1"/>
              </a:solidFill>
            </a:endParaRPr>
          </a:p>
          <a:p>
            <a:r>
              <a:rPr lang="nl-NL" b="1" dirty="0" smtClean="0">
                <a:solidFill>
                  <a:schemeClr val="bg1"/>
                </a:solidFill>
              </a:rPr>
              <a:t>Zijn tegenstanders winnen</a:t>
            </a:r>
          </a:p>
          <a:p>
            <a:endParaRPr lang="nl-NL" b="1" dirty="0" smtClean="0">
              <a:solidFill>
                <a:schemeClr val="bg1"/>
              </a:solidFill>
            </a:endParaRPr>
          </a:p>
          <a:p>
            <a:r>
              <a:rPr lang="nl-NL" b="1" dirty="0" smtClean="0">
                <a:solidFill>
                  <a:schemeClr val="bg1"/>
                </a:solidFill>
              </a:rPr>
              <a:t>De revolutie wordt niet verspreid in Europa</a:t>
            </a:r>
          </a:p>
          <a:p>
            <a:endParaRPr lang="nl-NL" b="1" dirty="0" smtClean="0">
              <a:solidFill>
                <a:schemeClr val="bg1"/>
              </a:solidFill>
            </a:endParaRPr>
          </a:p>
          <a:p>
            <a:r>
              <a:rPr lang="nl-NL" b="1" dirty="0" smtClean="0">
                <a:solidFill>
                  <a:schemeClr val="bg1"/>
                </a:solidFill>
              </a:rPr>
              <a:t>De tegenstanders willen de revolutie ongedaan maken</a:t>
            </a:r>
          </a:p>
          <a:p>
            <a:endParaRPr lang="nl-NL" b="1" dirty="0" smtClean="0">
              <a:solidFill>
                <a:schemeClr val="bg1"/>
              </a:solidFill>
            </a:endParaRPr>
          </a:p>
          <a:p>
            <a:r>
              <a:rPr lang="nl-NL" b="1" dirty="0" smtClean="0">
                <a:solidFill>
                  <a:schemeClr val="bg1"/>
                </a:solidFill>
              </a:rPr>
              <a:t>Overal moeten weer absolute vorsten komen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Tegenstanders van Napoleon willen de “oude” situatie terug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In de Nederlanden moet de stadhouder terugkomen.</a:t>
            </a:r>
          </a:p>
          <a:p>
            <a:endParaRPr lang="nl-NL" b="1" dirty="0" smtClean="0">
              <a:solidFill>
                <a:schemeClr val="bg1"/>
              </a:solidFill>
            </a:endParaRPr>
          </a:p>
          <a:p>
            <a:r>
              <a:rPr lang="nl-NL" b="1" dirty="0" smtClean="0">
                <a:solidFill>
                  <a:schemeClr val="bg1"/>
                </a:solidFill>
              </a:rPr>
              <a:t>Dat was de gevluchte Willem V.</a:t>
            </a:r>
          </a:p>
          <a:p>
            <a:pPr>
              <a:buNone/>
            </a:pPr>
            <a:endParaRPr lang="nl-NL" b="1" dirty="0" smtClean="0">
              <a:solidFill>
                <a:schemeClr val="bg1"/>
              </a:solidFill>
            </a:endParaRPr>
          </a:p>
          <a:p>
            <a:r>
              <a:rPr lang="nl-NL" b="1" i="1" dirty="0" smtClean="0">
                <a:solidFill>
                  <a:schemeClr val="bg1"/>
                </a:solidFill>
              </a:rPr>
              <a:t>Maar die is dood!</a:t>
            </a:r>
          </a:p>
          <a:p>
            <a:endParaRPr lang="nl-NL" b="1" dirty="0" smtClean="0">
              <a:solidFill>
                <a:schemeClr val="bg1"/>
              </a:solidFill>
            </a:endParaRPr>
          </a:p>
          <a:p>
            <a:r>
              <a:rPr lang="nl-NL" b="1" dirty="0" smtClean="0">
                <a:solidFill>
                  <a:schemeClr val="bg1"/>
                </a:solidFill>
              </a:rPr>
              <a:t>Dus komt zijn zoon: Willem VI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1813 – Willem komt in Scheveningen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5409" y="1382715"/>
            <a:ext cx="6778275" cy="4731236"/>
          </a:xfrm>
        </p:spPr>
      </p:pic>
    </p:spTree>
    <p:extLst>
      <p:ext uri="{BB962C8B-B14F-4D97-AF65-F5344CB8AC3E}">
        <p14:creationId xmlns:p14="http://schemas.microsoft.com/office/powerpoint/2010/main" xmlns="" val="32854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1813 – Willem wordt staatshoofd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9123" y="1661042"/>
            <a:ext cx="6483123" cy="4648277"/>
          </a:xfrm>
        </p:spPr>
      </p:pic>
    </p:spTree>
    <p:extLst>
      <p:ext uri="{BB962C8B-B14F-4D97-AF65-F5344CB8AC3E}">
        <p14:creationId xmlns:p14="http://schemas.microsoft.com/office/powerpoint/2010/main" xmlns="" val="256945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8555" y="1600200"/>
            <a:ext cx="3564740" cy="4479925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686172" cy="4480560"/>
          </a:xfrm>
        </p:spPr>
        <p:txBody>
          <a:bodyPr>
            <a:no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Frankrijk moet grote en sterke landen aan de grenzen krijgen</a:t>
            </a:r>
          </a:p>
          <a:p>
            <a:r>
              <a:rPr lang="nl-NL" sz="2400" b="1" dirty="0" smtClean="0">
                <a:solidFill>
                  <a:schemeClr val="bg1"/>
                </a:solidFill>
              </a:rPr>
              <a:t>Frankrijk mag nooit meer een ander land aanvallen</a:t>
            </a:r>
          </a:p>
          <a:p>
            <a:r>
              <a:rPr lang="nl-NL" sz="2400" b="1" dirty="0" smtClean="0">
                <a:solidFill>
                  <a:schemeClr val="bg1"/>
                </a:solidFill>
              </a:rPr>
              <a:t>Daarom worden Nederland en België 1 nieuw land</a:t>
            </a:r>
          </a:p>
          <a:p>
            <a:r>
              <a:rPr lang="nl-NL" sz="2400" b="1" dirty="0" smtClean="0">
                <a:solidFill>
                  <a:schemeClr val="bg1"/>
                </a:solidFill>
              </a:rPr>
              <a:t>Ook moet Nederland een koning krijgen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 Verenigde Koninkrijk der Nederlanden 1815 - 1830</a:t>
            </a:r>
            <a:endParaRPr lang="nl-NL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70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556792"/>
            <a:ext cx="3744416" cy="4896544"/>
          </a:xfrm>
        </p:spPr>
      </p:pic>
      <p:sp>
        <p:nvSpPr>
          <p:cNvPr id="9" name="Rectangle 8"/>
          <p:cNvSpPr/>
          <p:nvPr/>
        </p:nvSpPr>
        <p:spPr>
          <a:xfrm>
            <a:off x="1" y="0"/>
            <a:ext cx="48577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Stadhouder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Willem VI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8577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Koning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Willem I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78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 smtClean="0">
                <a:solidFill>
                  <a:srgbClr val="FF0000"/>
                </a:solidFill>
              </a:rPr>
              <a:t>18</a:t>
            </a:r>
            <a:r>
              <a:rPr lang="nl-NL" sz="4800" baseline="30000" dirty="0" smtClean="0">
                <a:solidFill>
                  <a:srgbClr val="FF0000"/>
                </a:solidFill>
              </a:rPr>
              <a:t>e</a:t>
            </a:r>
            <a:r>
              <a:rPr lang="nl-NL" sz="4800" dirty="0" smtClean="0">
                <a:solidFill>
                  <a:srgbClr val="FF0000"/>
                </a:solidFill>
              </a:rPr>
              <a:t> eeuw</a:t>
            </a:r>
            <a:endParaRPr lang="nl-NL" sz="4800" dirty="0">
              <a:solidFill>
                <a:srgbClr val="FF0000"/>
              </a:solidFill>
            </a:endParaRPr>
          </a:p>
        </p:txBody>
      </p:sp>
      <p:pic>
        <p:nvPicPr>
          <p:cNvPr id="6" name="Tijdelijke aanduiding voor inhoud 5" descr="Lodewijk X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93140" y="332656"/>
            <a:ext cx="4027217" cy="5112568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042792" cy="4691063"/>
          </a:xfrm>
        </p:spPr>
        <p:txBody>
          <a:bodyPr>
            <a:norm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Republiek der Zeven Verenigde Nederlanden:</a:t>
            </a:r>
          </a:p>
          <a:p>
            <a:pPr>
              <a:buFont typeface="Arial" pitchFamily="34" charset="0"/>
              <a:buChar char="•"/>
            </a:pPr>
            <a:r>
              <a:rPr lang="nl-NL" sz="2600" b="1" dirty="0" smtClean="0">
                <a:solidFill>
                  <a:schemeClr val="bg1"/>
                </a:solidFill>
              </a:rPr>
              <a:t>Stadhouder </a:t>
            </a:r>
          </a:p>
          <a:p>
            <a:r>
              <a:rPr lang="nl-NL" sz="2600" b="1" dirty="0" smtClean="0">
                <a:solidFill>
                  <a:schemeClr val="bg1"/>
                </a:solidFill>
              </a:rPr>
              <a:t>= Prins van Oranje </a:t>
            </a:r>
          </a:p>
          <a:p>
            <a:r>
              <a:rPr lang="nl-NL" sz="2600" b="1" dirty="0" smtClean="0">
                <a:solidFill>
                  <a:schemeClr val="bg1"/>
                </a:solidFill>
              </a:rPr>
              <a:t>= Willem V</a:t>
            </a:r>
          </a:p>
          <a:p>
            <a:pPr>
              <a:buFont typeface="Arial" pitchFamily="34" charset="0"/>
              <a:buChar char="•"/>
            </a:pPr>
            <a:r>
              <a:rPr lang="nl-NL" sz="2600" b="1" dirty="0" smtClean="0">
                <a:solidFill>
                  <a:schemeClr val="bg1"/>
                </a:solidFill>
              </a:rPr>
              <a:t>Regenten</a:t>
            </a:r>
          </a:p>
          <a:p>
            <a:pPr lvl="1">
              <a:buFont typeface="Arial" pitchFamily="34" charset="0"/>
              <a:buChar char="•"/>
            </a:pPr>
            <a:r>
              <a:rPr lang="nl-NL" sz="2400" b="1" dirty="0" smtClean="0">
                <a:solidFill>
                  <a:schemeClr val="bg1"/>
                </a:solidFill>
              </a:rPr>
              <a:t>Adel </a:t>
            </a:r>
          </a:p>
          <a:p>
            <a:pPr lvl="1">
              <a:buFont typeface="Arial" pitchFamily="34" charset="0"/>
              <a:buChar char="•"/>
            </a:pPr>
            <a:r>
              <a:rPr lang="nl-NL" sz="2400" b="1" dirty="0" smtClean="0">
                <a:solidFill>
                  <a:schemeClr val="bg1"/>
                </a:solidFill>
              </a:rPr>
              <a:t>Rijke burgers</a:t>
            </a:r>
          </a:p>
          <a:p>
            <a:r>
              <a:rPr lang="nl-NL" sz="2600" b="1" dirty="0" smtClean="0">
                <a:solidFill>
                  <a:schemeClr val="bg1"/>
                </a:solidFill>
                <a:sym typeface="Wingdings" pitchFamily="2" charset="2"/>
              </a:rPr>
              <a:t> </a:t>
            </a:r>
            <a:r>
              <a:rPr lang="nl-NL" sz="2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Prinsgezinden</a:t>
            </a:r>
            <a:r>
              <a:rPr lang="nl-NL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endParaRPr lang="nl-NL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nl-NL" sz="2800" b="1" dirty="0">
              <a:solidFill>
                <a:srgbClr val="FF0000"/>
              </a:solidFill>
            </a:endParaRPr>
          </a:p>
        </p:txBody>
      </p:sp>
      <p:pic>
        <p:nvPicPr>
          <p:cNvPr id="5" name="Afbeelding 4" descr="Lodewijk XV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573016"/>
            <a:ext cx="5393373" cy="3030389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 smtClean="0">
                <a:solidFill>
                  <a:srgbClr val="FF0000"/>
                </a:solidFill>
              </a:rPr>
              <a:t>18</a:t>
            </a:r>
            <a:r>
              <a:rPr lang="nl-NL" sz="4800" baseline="30000" dirty="0" smtClean="0">
                <a:solidFill>
                  <a:srgbClr val="FF0000"/>
                </a:solidFill>
              </a:rPr>
              <a:t>e</a:t>
            </a:r>
            <a:r>
              <a:rPr lang="nl-NL" sz="4800" dirty="0" smtClean="0">
                <a:solidFill>
                  <a:srgbClr val="FF0000"/>
                </a:solidFill>
              </a:rPr>
              <a:t> eeuw</a:t>
            </a:r>
            <a:endParaRPr lang="nl-NL" sz="4800" dirty="0">
              <a:solidFill>
                <a:srgbClr val="FF0000"/>
              </a:solidFill>
            </a:endParaRPr>
          </a:p>
        </p:txBody>
      </p:sp>
      <p:pic>
        <p:nvPicPr>
          <p:cNvPr id="6" name="Tijdelijke aanduiding voor inhoud 5" descr="Lodewijk X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4848" y="1381556"/>
            <a:ext cx="4577349" cy="4135675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4392488" cy="46910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l-NL" sz="2800" b="1" dirty="0" smtClean="0">
                <a:solidFill>
                  <a:schemeClr val="bg1"/>
                </a:solidFill>
              </a:rPr>
              <a:t>Meer roep om vrijheid</a:t>
            </a:r>
          </a:p>
          <a:p>
            <a:pPr>
              <a:buFont typeface="Arial" pitchFamily="34" charset="0"/>
              <a:buChar char="•"/>
            </a:pPr>
            <a:r>
              <a:rPr lang="nl-NL" sz="2800" b="1" dirty="0" smtClean="0">
                <a:solidFill>
                  <a:schemeClr val="bg1"/>
                </a:solidFill>
              </a:rPr>
              <a:t>Inspraak in het bestuur</a:t>
            </a:r>
          </a:p>
          <a:p>
            <a:pPr>
              <a:buFont typeface="Arial" pitchFamily="34" charset="0"/>
              <a:buChar char="•"/>
            </a:pPr>
            <a:r>
              <a:rPr lang="nl-NL" sz="2800" b="1" dirty="0" smtClean="0">
                <a:solidFill>
                  <a:schemeClr val="bg1"/>
                </a:solidFill>
              </a:rPr>
              <a:t>Tegen de prins van Oranje</a:t>
            </a:r>
          </a:p>
          <a:p>
            <a:r>
              <a:rPr lang="nl-NL" sz="2800" b="1" dirty="0" smtClean="0">
                <a:solidFill>
                  <a:schemeClr val="bg1"/>
                </a:solidFill>
              </a:rPr>
              <a:t>= absoluut vorst</a:t>
            </a:r>
          </a:p>
          <a:p>
            <a:pPr>
              <a:buFont typeface="Arial" pitchFamily="34" charset="0"/>
              <a:buChar char="•"/>
            </a:pPr>
            <a:r>
              <a:rPr lang="nl-NL" sz="2800" b="1" dirty="0" smtClean="0">
                <a:solidFill>
                  <a:schemeClr val="bg1"/>
                </a:solidFill>
              </a:rPr>
              <a:t>Voor Franse Revolutie</a:t>
            </a:r>
          </a:p>
          <a:p>
            <a:r>
              <a:rPr lang="nl-NL" sz="2800" b="1" dirty="0" smtClean="0">
                <a:solidFill>
                  <a:schemeClr val="bg1"/>
                </a:solidFill>
                <a:sym typeface="Wingdings" pitchFamily="2" charset="2"/>
              </a:rPr>
              <a:t> </a:t>
            </a:r>
            <a:r>
              <a:rPr lang="nl-N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Patriotten </a:t>
            </a:r>
            <a:endParaRPr lang="nl-NL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 smtClean="0">
                <a:solidFill>
                  <a:srgbClr val="FF0000"/>
                </a:solidFill>
              </a:rPr>
              <a:t>1787</a:t>
            </a:r>
            <a:endParaRPr lang="nl-NL" sz="4800" dirty="0">
              <a:solidFill>
                <a:srgbClr val="FF0000"/>
              </a:solidFill>
            </a:endParaRPr>
          </a:p>
        </p:txBody>
      </p:sp>
      <p:pic>
        <p:nvPicPr>
          <p:cNvPr id="6" name="Tijdelijke aanduiding voor inhoud 5" descr="Lodewijk X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2483324"/>
            <a:ext cx="3420864" cy="4105037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179512" y="1340768"/>
            <a:ext cx="8208912" cy="4691063"/>
          </a:xfrm>
        </p:spPr>
        <p:txBody>
          <a:bodyPr>
            <a:norm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Patriotten komen in opstand en veroveren steden</a:t>
            </a:r>
          </a:p>
          <a:p>
            <a:r>
              <a:rPr lang="nl-NL" sz="2800" b="1" dirty="0" smtClean="0">
                <a:solidFill>
                  <a:schemeClr val="bg1"/>
                </a:solidFill>
                <a:sym typeface="Wingdings" pitchFamily="2" charset="2"/>
              </a:rPr>
              <a:t> Willem V vlucht van den Haag naar Nijmegen</a:t>
            </a:r>
          </a:p>
          <a:p>
            <a:pPr>
              <a:buFont typeface="Wingdings"/>
              <a:buChar char="è"/>
            </a:pPr>
            <a:r>
              <a:rPr lang="nl-NL" sz="2800" b="1" dirty="0" smtClean="0">
                <a:solidFill>
                  <a:schemeClr val="bg1"/>
                </a:solidFill>
                <a:sym typeface="Wingdings" pitchFamily="2" charset="2"/>
              </a:rPr>
              <a:t>Wilhelmina van Pruisen</a:t>
            </a:r>
          </a:p>
          <a:p>
            <a:pPr>
              <a:buFont typeface="Wingdings"/>
              <a:buChar char="è"/>
            </a:pPr>
            <a:r>
              <a:rPr lang="nl-NL" sz="2800" b="1" dirty="0" smtClean="0">
                <a:solidFill>
                  <a:schemeClr val="bg1"/>
                </a:solidFill>
                <a:sym typeface="Wingdings" pitchFamily="2" charset="2"/>
              </a:rPr>
              <a:t>Koning van Pruisen valt de Republiek binnen</a:t>
            </a:r>
          </a:p>
          <a:p>
            <a:pPr>
              <a:buFont typeface="Wingdings"/>
              <a:buChar char="è"/>
            </a:pPr>
            <a:r>
              <a:rPr lang="nl-NL" sz="2800" b="1" dirty="0" smtClean="0">
                <a:solidFill>
                  <a:schemeClr val="bg1"/>
                </a:solidFill>
                <a:sym typeface="Wingdings" pitchFamily="2" charset="2"/>
              </a:rPr>
              <a:t>Macht van Willem V hersteld </a:t>
            </a:r>
          </a:p>
          <a:p>
            <a:pPr>
              <a:buFont typeface="Wingdings"/>
              <a:buChar char="è"/>
            </a:pPr>
            <a:r>
              <a:rPr lang="nl-NL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Prinsgezinden</a:t>
            </a:r>
            <a:r>
              <a:rPr lang="nl-N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endParaRPr lang="nl-NL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Afbeelding 7" descr="Goejanverwelleslu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852936"/>
            <a:ext cx="5112568" cy="388396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1371600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1795 – Fransen trekken de Republiek binnen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5505" y="1752600"/>
            <a:ext cx="6003389" cy="4373563"/>
          </a:xfrm>
        </p:spPr>
      </p:pic>
      <p:sp>
        <p:nvSpPr>
          <p:cNvPr id="5" name="Tekstvak 4"/>
          <p:cNvSpPr txBox="1"/>
          <p:nvPr/>
        </p:nvSpPr>
        <p:spPr>
          <a:xfrm>
            <a:off x="1835696" y="6381328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i="1" dirty="0" smtClean="0">
                <a:solidFill>
                  <a:schemeClr val="bg1"/>
                </a:solidFill>
              </a:rPr>
              <a:t>Over de bevroren Waal bij Gendt en </a:t>
            </a:r>
            <a:r>
              <a:rPr lang="nl-NL" sz="2000" b="1" i="1" dirty="0" err="1" smtClean="0">
                <a:solidFill>
                  <a:schemeClr val="bg1"/>
                </a:solidFill>
              </a:rPr>
              <a:t>Doornenburg</a:t>
            </a:r>
            <a:endParaRPr lang="nl-NL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4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Stadhouder Willem V </a:t>
            </a:r>
            <a:b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vlucht naar Engeland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4046420" cy="3240360"/>
          </a:xfrm>
        </p:spPr>
      </p:pic>
      <p:pic>
        <p:nvPicPr>
          <p:cNvPr id="5" name="Afbeelding 4" descr="willem 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789040"/>
            <a:ext cx="4235931" cy="266429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23528" y="537321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ym typeface="Wingdings" pitchFamily="2" charset="2"/>
              </a:rPr>
              <a:t> </a:t>
            </a:r>
            <a:r>
              <a:rPr lang="nl-N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Patriotten </a:t>
            </a:r>
            <a:endParaRPr lang="nl-NL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47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Patriotten dansen om de vrijheidsboom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1" y="1699443"/>
            <a:ext cx="4248472" cy="4100054"/>
          </a:xfrm>
        </p:spPr>
      </p:pic>
      <p:sp>
        <p:nvSpPr>
          <p:cNvPr id="5" name="Tekstvak 4"/>
          <p:cNvSpPr txBox="1"/>
          <p:nvPr/>
        </p:nvSpPr>
        <p:spPr>
          <a:xfrm>
            <a:off x="395536" y="594928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Patriotten zorgen voor meer inspraak voor burgers</a:t>
            </a:r>
          </a:p>
          <a:p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Regenten en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prinsgezinden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krijgen minder macht</a:t>
            </a:r>
            <a:endParaRPr lang="nl-N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1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1795: Bataafse Republiek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bg1"/>
                </a:solidFill>
              </a:rPr>
              <a:t>Naar Frans voorbeeld</a:t>
            </a:r>
          </a:p>
          <a:p>
            <a:r>
              <a:rPr lang="nl-NL" b="1" dirty="0" smtClean="0">
                <a:solidFill>
                  <a:schemeClr val="bg1"/>
                </a:solidFill>
              </a:rPr>
              <a:t>Vrijheid en Gelijkheid</a:t>
            </a:r>
          </a:p>
          <a:p>
            <a:r>
              <a:rPr lang="nl-NL" b="1" dirty="0" smtClean="0">
                <a:solidFill>
                  <a:schemeClr val="bg1"/>
                </a:solidFill>
              </a:rPr>
              <a:t>Rechten van de adel en geestelijkheid afgeschaft</a:t>
            </a:r>
          </a:p>
          <a:p>
            <a:r>
              <a:rPr lang="nl-NL" b="1" dirty="0" smtClean="0">
                <a:solidFill>
                  <a:schemeClr val="bg1"/>
                </a:solidFill>
              </a:rPr>
              <a:t>Mannen krijgen stemrecht</a:t>
            </a:r>
          </a:p>
          <a:p>
            <a:r>
              <a:rPr lang="nl-NL" b="1" dirty="0" smtClean="0">
                <a:solidFill>
                  <a:schemeClr val="bg1"/>
                </a:solidFill>
              </a:rPr>
              <a:t>Dienstplicht wordt ingevoerd</a:t>
            </a:r>
          </a:p>
          <a:p>
            <a:pPr>
              <a:buNone/>
            </a:pPr>
            <a:r>
              <a:rPr lang="nl-NL" b="1" dirty="0" smtClean="0">
                <a:solidFill>
                  <a:schemeClr val="bg1"/>
                </a:solidFill>
                <a:sym typeface="Wingdings" pitchFamily="2" charset="2"/>
              </a:rPr>
              <a:t> </a:t>
            </a:r>
            <a:r>
              <a:rPr lang="nl-NL" b="1" i="1" dirty="0" smtClean="0">
                <a:sym typeface="Wingdings" pitchFamily="2" charset="2"/>
              </a:rPr>
              <a:t>1798: eerste Grondwet</a:t>
            </a:r>
            <a:endParaRPr lang="nl-NL" b="1" i="1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4211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1806: Lodewijk Napoleon – </a:t>
            </a:r>
            <a:b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Koning van Holland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1500174"/>
            <a:ext cx="3024336" cy="4855740"/>
          </a:xfrm>
        </p:spPr>
      </p:pic>
      <p:sp>
        <p:nvSpPr>
          <p:cNvPr id="5" name="TextBox 4"/>
          <p:cNvSpPr txBox="1"/>
          <p:nvPr/>
        </p:nvSpPr>
        <p:spPr>
          <a:xfrm>
            <a:off x="4357686" y="2143116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Napoleon vervangt de Republiek door het Koninkrijk Holland.</a:t>
            </a:r>
          </a:p>
          <a:p>
            <a:endParaRPr lang="nl-NL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Hij maakt zijn broer Lodewijk Napoleon koning. </a:t>
            </a:r>
            <a:endParaRPr lang="nl-N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81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433</Words>
  <Application>Microsoft Office PowerPoint</Application>
  <PresentationFormat>Diavoorstelling (4:3)</PresentationFormat>
  <Paragraphs>102</Paragraphs>
  <Slides>19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Office-thema</vt:lpstr>
      <vt:lpstr>Historische overzicht Bataafse Revolutie</vt:lpstr>
      <vt:lpstr>18e eeuw</vt:lpstr>
      <vt:lpstr>18e eeuw</vt:lpstr>
      <vt:lpstr>1787</vt:lpstr>
      <vt:lpstr>1795 – Fransen trekken de Republiek binnen</vt:lpstr>
      <vt:lpstr>Stadhouder Willem V  vlucht naar Engeland</vt:lpstr>
      <vt:lpstr>Patriotten dansen om de vrijheidsboom</vt:lpstr>
      <vt:lpstr>1795: Bataafse Republiek</vt:lpstr>
      <vt:lpstr>1806: Lodewijk Napoleon –  Koning van Holland</vt:lpstr>
      <vt:lpstr>Lodewijk Napoleon populair</vt:lpstr>
      <vt:lpstr>1810-1813: Nederland als provincie van het Franse Keizerrijk </vt:lpstr>
      <vt:lpstr>Nederlanders ontevreden  </vt:lpstr>
      <vt:lpstr>Dia 13</vt:lpstr>
      <vt:lpstr>1812-1813: keerpunt</vt:lpstr>
      <vt:lpstr>Tegenstanders van Napoleon willen de “oude” situatie terug</vt:lpstr>
      <vt:lpstr>1813 – Willem komt in Scheveningen</vt:lpstr>
      <vt:lpstr>1813 – Willem wordt staatshoofd</vt:lpstr>
      <vt:lpstr>Het Verenigde Koninkrijk der Nederlanden 1815 - 1830</vt:lpstr>
      <vt:lpstr>Dia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 1789</dc:title>
  <dc:creator>Ruffin</dc:creator>
  <cp:lastModifiedBy>Ruffin</cp:lastModifiedBy>
  <cp:revision>28</cp:revision>
  <dcterms:created xsi:type="dcterms:W3CDTF">2011-12-11T20:24:22Z</dcterms:created>
  <dcterms:modified xsi:type="dcterms:W3CDTF">2012-01-11T21:53:30Z</dcterms:modified>
</cp:coreProperties>
</file>